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17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5A5A5-BCB9-4B48-BE5C-8A917E4B855E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5501-6D1B-433B-A921-CB03027B289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5A5A5-BCB9-4B48-BE5C-8A917E4B855E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5501-6D1B-433B-A921-CB03027B28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5A5A5-BCB9-4B48-BE5C-8A917E4B855E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4785501-6D1B-433B-A921-CB03027B289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5A5A5-BCB9-4B48-BE5C-8A917E4B855E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5501-6D1B-433B-A921-CB03027B28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5A5A5-BCB9-4B48-BE5C-8A917E4B855E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5501-6D1B-433B-A921-CB03027B28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5A5A5-BCB9-4B48-BE5C-8A917E4B855E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5501-6D1B-433B-A921-CB03027B28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5A5A5-BCB9-4B48-BE5C-8A917E4B855E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5501-6D1B-433B-A921-CB03027B28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5A5A5-BCB9-4B48-BE5C-8A917E4B855E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5501-6D1B-433B-A921-CB03027B28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5A5A5-BCB9-4B48-BE5C-8A917E4B855E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5501-6D1B-433B-A921-CB03027B28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5A5A5-BCB9-4B48-BE5C-8A917E4B855E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5501-6D1B-433B-A921-CB03027B28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5A5A5-BCB9-4B48-BE5C-8A917E4B855E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5501-6D1B-433B-A921-CB03027B28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295A5A5-BCB9-4B48-BE5C-8A917E4B855E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4785501-6D1B-433B-A921-CB03027B2899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3823536"/>
          </a:xfrm>
        </p:spPr>
        <p:txBody>
          <a:bodyPr>
            <a:normAutofit fontScale="90000"/>
          </a:bodyPr>
          <a:lstStyle/>
          <a:p>
            <a:pPr marL="292100" lvl="0" indent="540385">
              <a:spcBef>
                <a:spcPts val="0"/>
              </a:spcBef>
              <a:tabLst>
                <a:tab pos="450215" algn="l"/>
              </a:tabLst>
            </a:pPr>
            <a:r>
              <a:rPr lang="en-US" sz="3200" b="1" dirty="0" smtClean="0">
                <a:solidFill>
                  <a:srgbClr val="C00000"/>
                </a:solidFill>
                <a:effectLst/>
                <a:latin typeface="Times New Roman"/>
                <a:ea typeface="+mn-ea"/>
                <a:cs typeface="+mn-cs"/>
              </a:rPr>
              <a:t/>
            </a:r>
            <a:br>
              <a:rPr lang="en-US" sz="3200" b="1" dirty="0" smtClean="0">
                <a:solidFill>
                  <a:srgbClr val="C00000"/>
                </a:solidFill>
                <a:effectLst/>
                <a:latin typeface="Times New Roman"/>
                <a:ea typeface="+mn-ea"/>
                <a:cs typeface="+mn-cs"/>
              </a:rPr>
            </a:br>
            <a:r>
              <a:rPr lang="en-US" sz="3200" dirty="0">
                <a:solidFill>
                  <a:srgbClr val="C00000"/>
                </a:solidFill>
                <a:effectLst/>
                <a:latin typeface="Times New Roman"/>
                <a:ea typeface="+mn-ea"/>
                <a:cs typeface="+mn-cs"/>
              </a:rPr>
              <a:t/>
            </a:r>
            <a:br>
              <a:rPr lang="en-US" sz="3200" dirty="0">
                <a:solidFill>
                  <a:srgbClr val="C00000"/>
                </a:solidFill>
                <a:effectLst/>
                <a:latin typeface="Times New Roman"/>
                <a:ea typeface="+mn-ea"/>
                <a:cs typeface="+mn-cs"/>
              </a:rPr>
            </a:br>
            <a:r>
              <a:rPr lang="en-US" sz="3200" dirty="0" smtClean="0">
                <a:solidFill>
                  <a:srgbClr val="C00000"/>
                </a:solidFill>
                <a:effectLst/>
                <a:latin typeface="Times New Roman"/>
                <a:ea typeface="+mn-ea"/>
                <a:cs typeface="+mn-cs"/>
              </a:rPr>
              <a:t/>
            </a:r>
            <a:br>
              <a:rPr lang="en-US" sz="3200" dirty="0" smtClean="0">
                <a:solidFill>
                  <a:srgbClr val="C00000"/>
                </a:solidFill>
                <a:effectLst/>
                <a:latin typeface="Times New Roman"/>
                <a:ea typeface="+mn-ea"/>
                <a:cs typeface="+mn-cs"/>
              </a:rPr>
            </a:br>
            <a:r>
              <a:rPr lang="en-US" sz="3200" dirty="0">
                <a:solidFill>
                  <a:srgbClr val="C00000"/>
                </a:solidFill>
                <a:effectLst/>
                <a:latin typeface="Times New Roman"/>
                <a:ea typeface="+mn-ea"/>
                <a:cs typeface="+mn-cs"/>
              </a:rPr>
              <a:t/>
            </a:r>
            <a:br>
              <a:rPr lang="en-US" sz="3200" dirty="0">
                <a:solidFill>
                  <a:srgbClr val="C00000"/>
                </a:solidFill>
                <a:effectLst/>
                <a:latin typeface="Times New Roman"/>
                <a:ea typeface="+mn-ea"/>
                <a:cs typeface="+mn-cs"/>
              </a:rPr>
            </a:br>
            <a:r>
              <a:rPr lang="ru-RU" sz="4000" b="1" dirty="0" smtClean="0">
                <a:solidFill>
                  <a:srgbClr val="C00000"/>
                </a:solidFill>
                <a:effectLst/>
                <a:latin typeface="Times New Roman"/>
                <a:ea typeface="+mn-ea"/>
                <a:cs typeface="+mn-cs"/>
              </a:rPr>
              <a:t>КЛАССИФИКАЦИЯ </a:t>
            </a:r>
            <a:r>
              <a:rPr lang="ru-RU" sz="4000" b="1" dirty="0">
                <a:solidFill>
                  <a:srgbClr val="C00000"/>
                </a:solidFill>
                <a:effectLst/>
                <a:latin typeface="Times New Roman"/>
                <a:ea typeface="+mn-ea"/>
                <a:cs typeface="+mn-cs"/>
              </a:rPr>
              <a:t>ПРОИЗВОДСТВЕННЫХ ПРОЦЕССОВ ПОДЗЕМНЫХ ГОРНЫХ РАБОТ</a:t>
            </a:r>
            <a:r>
              <a:rPr lang="ru-RU" sz="4000" dirty="0">
                <a:solidFill>
                  <a:srgbClr val="C00000"/>
                </a:solidFill>
                <a:effectLst/>
                <a:ea typeface="+mn-ea"/>
                <a:cs typeface="+mn-cs"/>
              </a:rPr>
              <a:t/>
            </a:r>
            <a:br>
              <a:rPr lang="ru-RU" sz="4000" dirty="0">
                <a:solidFill>
                  <a:srgbClr val="C00000"/>
                </a:solidFill>
                <a:effectLst/>
                <a:ea typeface="+mn-ea"/>
                <a:cs typeface="+mn-cs"/>
              </a:rPr>
            </a:br>
            <a:endParaRPr lang="ru-RU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283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04664"/>
            <a:ext cx="8363272" cy="6048712"/>
          </a:xfrm>
        </p:spPr>
        <p:txBody>
          <a:bodyPr>
            <a:noAutofit/>
          </a:bodyPr>
          <a:lstStyle/>
          <a:p>
            <a:pPr marL="457200" algn="just">
              <a:spcAft>
                <a:spcPts val="0"/>
              </a:spcAft>
            </a:pPr>
            <a:r>
              <a:rPr lang="ru-RU" sz="1500" b="1" dirty="0">
                <a:solidFill>
                  <a:schemeClr val="bg1"/>
                </a:solidFill>
                <a:ea typeface="Calibri"/>
                <a:cs typeface="Times New Roman"/>
              </a:rPr>
              <a:t> </a:t>
            </a:r>
            <a:r>
              <a:rPr lang="en-US" sz="1600" b="1" u="sng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I</a:t>
            </a:r>
            <a:r>
              <a:rPr lang="ru-RU" sz="1600" b="1" u="sng" dirty="0">
                <a:solidFill>
                  <a:srgbClr val="C00000"/>
                </a:solidFill>
                <a:ea typeface="Calibri"/>
                <a:cs typeface="Times New Roman"/>
              </a:rPr>
              <a:t>. Основные производственные процессы (объект работ руда или вмещающие породы).</a:t>
            </a:r>
            <a:endParaRPr lang="ru-RU" sz="1600" b="1" u="sng" dirty="0">
              <a:solidFill>
                <a:srgbClr val="C00000"/>
              </a:solidFill>
              <a:latin typeface="Calibri"/>
              <a:ea typeface="Calibri"/>
              <a:cs typeface="Times New Roman"/>
            </a:endParaRPr>
          </a:p>
          <a:p>
            <a:pPr marL="457200" algn="just">
              <a:spcAft>
                <a:spcPts val="0"/>
              </a:spcAft>
            </a:pPr>
            <a:r>
              <a:rPr lang="ru-RU" sz="1500" b="1" dirty="0">
                <a:solidFill>
                  <a:schemeClr val="bg1"/>
                </a:solidFill>
                <a:ea typeface="Calibri"/>
                <a:cs typeface="Times New Roman"/>
              </a:rPr>
              <a:t>            А. Процессы горно-подготовительных работ (деление их на отдельные процессы здесь не дается)</a:t>
            </a:r>
            <a:endParaRPr lang="ru-RU" sz="1500" b="1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marL="457200" algn="just">
              <a:spcAft>
                <a:spcPts val="0"/>
              </a:spcAft>
            </a:pPr>
            <a:r>
              <a:rPr lang="ru-RU" sz="1500" b="1" dirty="0">
                <a:solidFill>
                  <a:schemeClr val="bg1"/>
                </a:solidFill>
                <a:ea typeface="Calibri"/>
                <a:cs typeface="Times New Roman"/>
              </a:rPr>
              <a:t>            Б. Процессы очистных работ.    </a:t>
            </a:r>
            <a:endParaRPr lang="ru-RU" sz="1500" b="1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marL="457200" algn="just">
              <a:spcAft>
                <a:spcPts val="0"/>
              </a:spcAft>
            </a:pPr>
            <a:r>
              <a:rPr lang="ru-RU" sz="1500" b="1" dirty="0">
                <a:solidFill>
                  <a:schemeClr val="bg1"/>
                </a:solidFill>
                <a:ea typeface="Calibri"/>
                <a:cs typeface="Times New Roman"/>
              </a:rPr>
              <a:t>           </a:t>
            </a:r>
            <a:r>
              <a:rPr lang="ru-RU" sz="1500" b="1" i="1" dirty="0">
                <a:solidFill>
                  <a:schemeClr val="bg1"/>
                </a:solidFill>
                <a:ea typeface="Calibri"/>
                <a:cs typeface="Times New Roman"/>
              </a:rPr>
              <a:t>Отбойка руды</a:t>
            </a:r>
            <a:r>
              <a:rPr lang="ru-RU" sz="1500" b="1" dirty="0">
                <a:solidFill>
                  <a:schemeClr val="bg1"/>
                </a:solidFill>
                <a:ea typeface="Calibri"/>
                <a:cs typeface="Times New Roman"/>
              </a:rPr>
              <a:t> – отделение руды  от массива с дроблением на куски. Производится чаще с помощью взрывчатых веществ (ВВ); для этого бурят шпуры или скважины (отличающиеся от шпуров тем, что глубина их более 5м), заряжают их ВВ и взрывают. В пластах мягких руд принимают механическую (механическим инструментом) отбойку с помощью комбайнов.</a:t>
            </a:r>
            <a:endParaRPr lang="ru-RU" sz="1500" b="1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marL="457200" algn="just">
              <a:spcAft>
                <a:spcPts val="0"/>
              </a:spcAft>
            </a:pPr>
            <a:r>
              <a:rPr lang="ru-RU" sz="1500" b="1" dirty="0">
                <a:solidFill>
                  <a:schemeClr val="bg1"/>
                </a:solidFill>
                <a:ea typeface="Calibri"/>
                <a:cs typeface="Times New Roman"/>
              </a:rPr>
              <a:t>         </a:t>
            </a:r>
            <a:r>
              <a:rPr lang="ru-RU" sz="1500" b="1" i="1" dirty="0">
                <a:solidFill>
                  <a:schemeClr val="bg1"/>
                </a:solidFill>
                <a:ea typeface="Calibri"/>
                <a:cs typeface="Times New Roman"/>
              </a:rPr>
              <a:t>Доставка руды</a:t>
            </a:r>
            <a:r>
              <a:rPr lang="ru-RU" sz="1500" b="1" dirty="0">
                <a:solidFill>
                  <a:schemeClr val="bg1"/>
                </a:solidFill>
                <a:ea typeface="Calibri"/>
                <a:cs typeface="Times New Roman"/>
              </a:rPr>
              <a:t> – перемещение рудной массы от забоя до этажных выработок, по которым ее транспортируют к шахтному стволу. Доставка бывает самотечной, механизированной с помощью самоходного пневмоколесного (реже – гусеничного и рельсового) оборудования, конвейеров или скреперов либо комбинированной, т.е. самотечной по очистному пространству и рудоспускам и механизированной по горизонтальным подготовительно-нарезным выработкам.</a:t>
            </a:r>
            <a:endParaRPr lang="ru-RU" sz="1500" b="1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marL="457200" algn="just">
              <a:spcAft>
                <a:spcPts val="0"/>
              </a:spcAft>
            </a:pPr>
            <a:r>
              <a:rPr lang="ru-RU" sz="1500" b="1" dirty="0">
                <a:solidFill>
                  <a:schemeClr val="bg1"/>
                </a:solidFill>
                <a:ea typeface="Calibri"/>
                <a:cs typeface="Times New Roman"/>
              </a:rPr>
              <a:t>           </a:t>
            </a:r>
            <a:r>
              <a:rPr lang="ru-RU" sz="1500" b="1" i="1" dirty="0">
                <a:solidFill>
                  <a:schemeClr val="bg1"/>
                </a:solidFill>
                <a:ea typeface="Calibri"/>
                <a:cs typeface="Times New Roman"/>
              </a:rPr>
              <a:t>Вторичное дробление руды</a:t>
            </a:r>
            <a:r>
              <a:rPr lang="ru-RU" sz="1500" b="1" dirty="0">
                <a:solidFill>
                  <a:schemeClr val="bg1"/>
                </a:solidFill>
                <a:ea typeface="Calibri"/>
                <a:cs typeface="Times New Roman"/>
              </a:rPr>
              <a:t>. Дробление образовавшихся при взрывной отбойке чрезмерно крупных кусков (так называемого </a:t>
            </a:r>
            <a:r>
              <a:rPr lang="ru-RU" sz="1500" b="1" dirty="0" err="1">
                <a:solidFill>
                  <a:schemeClr val="bg1"/>
                </a:solidFill>
                <a:ea typeface="Calibri"/>
                <a:cs typeface="Times New Roman"/>
              </a:rPr>
              <a:t>негаборита</a:t>
            </a:r>
            <a:r>
              <a:rPr lang="ru-RU" sz="1500" b="1" dirty="0">
                <a:solidFill>
                  <a:schemeClr val="bg1"/>
                </a:solidFill>
                <a:ea typeface="Calibri"/>
                <a:cs typeface="Times New Roman"/>
              </a:rPr>
              <a:t>), производимое в очистном блоке или где-то еще перед погрузкой руды на транспорт. Требуется на большинстве рудников, применяющих взрывную отбойку, особенно в мощных залежах крепких руд при отбойке взрывными скважинами. Производится взрывными и гораздо реже механическим способами. Осуществляется обычно в процессе доставки руды (что требует перерывов в доставке) и поэтому как бы входит в этот процесс.</a:t>
            </a:r>
            <a:endParaRPr lang="ru-RU" sz="1500" b="1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marL="457200" algn="just">
              <a:spcAft>
                <a:spcPts val="1000"/>
              </a:spcAft>
            </a:pPr>
            <a:r>
              <a:rPr lang="ru-RU" sz="1500" b="1" dirty="0">
                <a:solidFill>
                  <a:schemeClr val="bg1"/>
                </a:solidFill>
                <a:ea typeface="Calibri"/>
                <a:cs typeface="Times New Roman"/>
              </a:rPr>
              <a:t>            </a:t>
            </a:r>
            <a:r>
              <a:rPr lang="ru-RU" sz="1500" b="1" i="1" dirty="0">
                <a:solidFill>
                  <a:schemeClr val="bg1"/>
                </a:solidFill>
                <a:ea typeface="Calibri"/>
                <a:cs typeface="Times New Roman"/>
              </a:rPr>
              <a:t>Процессы поддержания очистного пространства</a:t>
            </a:r>
            <a:r>
              <a:rPr lang="ru-RU" sz="1500" b="1" dirty="0">
                <a:solidFill>
                  <a:schemeClr val="bg1"/>
                </a:solidFill>
                <a:ea typeface="Calibri"/>
                <a:cs typeface="Times New Roman"/>
              </a:rPr>
              <a:t> – закладка или крепление. Иногда сюда можно отнести принудительное обрушение вмещающих пород, если его осуществляют для снижения горного давления в определенных поддерживаемых зонах.</a:t>
            </a:r>
            <a:endParaRPr lang="ru-RU" sz="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787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04664"/>
            <a:ext cx="8301608" cy="6264696"/>
          </a:xfrm>
        </p:spPr>
        <p:txBody>
          <a:bodyPr>
            <a:normAutofit fontScale="92500" lnSpcReduction="20000"/>
          </a:bodyPr>
          <a:lstStyle/>
          <a:p>
            <a:pPr indent="540385">
              <a:tabLst>
                <a:tab pos="450215" algn="l"/>
              </a:tabLst>
            </a:pPr>
            <a:r>
              <a:rPr lang="ru-RU" sz="2000" b="1" dirty="0">
                <a:solidFill>
                  <a:schemeClr val="bg1"/>
                </a:solidFill>
              </a:rPr>
              <a:t>В. Процессы перемещения и дробления рудной массы вне очистного блока</a:t>
            </a:r>
            <a:endParaRPr lang="ru-RU" sz="2000" dirty="0">
              <a:solidFill>
                <a:schemeClr val="bg1"/>
              </a:solidFill>
            </a:endParaRPr>
          </a:p>
          <a:p>
            <a:pPr indent="540385">
              <a:tabLst>
                <a:tab pos="450215" algn="l"/>
              </a:tabLst>
            </a:pPr>
            <a:r>
              <a:rPr lang="ru-RU" sz="2000" b="1" i="1" dirty="0">
                <a:solidFill>
                  <a:schemeClr val="bg1"/>
                </a:solidFill>
              </a:rPr>
              <a:t>Подземный транспорт руды</a:t>
            </a:r>
            <a:r>
              <a:rPr lang="ru-RU" sz="2000" b="1" dirty="0">
                <a:solidFill>
                  <a:schemeClr val="bg1"/>
                </a:solidFill>
              </a:rPr>
              <a:t> – перемещение рудной массы по этажным выработкам к шахтному стволу или удаленному от очистного блока капитальному рудоспуску, а при штольневом вскрытии к устью штольни и далее к месту разгрузки на земной поверхности. Осуществляется электровозами в вагонах, реже автосамосвалами и конвейерами. Последние широко применяются только при механической отбойке руд. К транспортному относится и перепуск рудной массы собственным весом по рудоспускам вне очистного блока.</a:t>
            </a:r>
            <a:endParaRPr lang="ru-RU" sz="2000" dirty="0">
              <a:solidFill>
                <a:schemeClr val="bg1"/>
              </a:solidFill>
            </a:endParaRPr>
          </a:p>
          <a:p>
            <a:pPr indent="540385">
              <a:tabLst>
                <a:tab pos="450215" algn="l"/>
              </a:tabLst>
            </a:pPr>
            <a:r>
              <a:rPr lang="ru-RU" sz="2000" b="1" i="1" dirty="0">
                <a:solidFill>
                  <a:schemeClr val="bg1"/>
                </a:solidFill>
              </a:rPr>
              <a:t>Подъем руды(рудной массы</a:t>
            </a:r>
            <a:r>
              <a:rPr lang="ru-RU" sz="2000" b="1" dirty="0">
                <a:solidFill>
                  <a:schemeClr val="bg1"/>
                </a:solidFill>
              </a:rPr>
              <a:t>) – подъем рудной массы по вертикальным или наклонным шахтных стволам в скипах, клетях, конвейерами или в автосамосвалах.</a:t>
            </a:r>
            <a:endParaRPr lang="ru-RU" sz="2000" dirty="0">
              <a:solidFill>
                <a:schemeClr val="bg1"/>
              </a:solidFill>
            </a:endParaRPr>
          </a:p>
          <a:p>
            <a:pPr indent="540385">
              <a:tabLst>
                <a:tab pos="450215" algn="l"/>
              </a:tabLst>
            </a:pPr>
            <a:r>
              <a:rPr lang="ru-RU" sz="2000" b="1" i="1" dirty="0">
                <a:solidFill>
                  <a:schemeClr val="bg1"/>
                </a:solidFill>
              </a:rPr>
              <a:t>Складирование руды на поверхности</a:t>
            </a:r>
            <a:r>
              <a:rPr lang="ru-RU" sz="2000" b="1" dirty="0">
                <a:solidFill>
                  <a:schemeClr val="bg1"/>
                </a:solidFill>
              </a:rPr>
              <a:t> – работы по размещению рудной массы на земной поверхности в бункерах или открытых складах, включая аварийные склады. Иногда складируют и рудную массу с </a:t>
            </a:r>
            <a:r>
              <a:rPr lang="ru-RU" sz="2000" b="1" dirty="0" err="1">
                <a:solidFill>
                  <a:schemeClr val="bg1"/>
                </a:solidFill>
              </a:rPr>
              <a:t>забалансовым</a:t>
            </a:r>
            <a:r>
              <a:rPr lang="ru-RU" sz="2000" b="1" dirty="0">
                <a:solidFill>
                  <a:schemeClr val="bg1"/>
                </a:solidFill>
              </a:rPr>
              <a:t>  содержанием полезного компонента.</a:t>
            </a:r>
            <a:endParaRPr lang="ru-RU" sz="2000" dirty="0">
              <a:solidFill>
                <a:schemeClr val="bg1"/>
              </a:solidFill>
            </a:endParaRPr>
          </a:p>
          <a:p>
            <a:pPr indent="540385">
              <a:tabLst>
                <a:tab pos="450215" algn="l"/>
              </a:tabLst>
            </a:pPr>
            <a:r>
              <a:rPr lang="ru-RU" sz="2000" b="1" i="1" dirty="0">
                <a:solidFill>
                  <a:schemeClr val="bg1"/>
                </a:solidFill>
              </a:rPr>
              <a:t>Отгрузка руды потребителю</a:t>
            </a:r>
            <a:r>
              <a:rPr lang="ru-RU" sz="2000" b="1" dirty="0">
                <a:solidFill>
                  <a:schemeClr val="bg1"/>
                </a:solidFill>
              </a:rPr>
              <a:t> – работы на земной поверхности по погрузке рудной массы из бункеров и открытых складов в железнодорожные вагоны, автомашины или на другие виды транспорта, которыми отвозят ее на обогатительную фабрику или металлургический завод.</a:t>
            </a:r>
            <a:endParaRPr lang="ru-RU" sz="2000" dirty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2674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6"/>
            <a:ext cx="8219256" cy="5976704"/>
          </a:xfrm>
        </p:spPr>
        <p:txBody>
          <a:bodyPr>
            <a:normAutofit fontScale="70000" lnSpcReduction="20000"/>
          </a:bodyPr>
          <a:lstStyle/>
          <a:p>
            <a:pPr indent="540385">
              <a:tabLst>
                <a:tab pos="450215" algn="l"/>
              </a:tabLst>
            </a:pPr>
            <a:endParaRPr lang="en-US" b="1" dirty="0" smtClean="0">
              <a:solidFill>
                <a:schemeClr val="bg1"/>
              </a:solidFill>
            </a:endParaRPr>
          </a:p>
          <a:p>
            <a:pPr indent="540385">
              <a:tabLst>
                <a:tab pos="450215" algn="l"/>
              </a:tabLst>
            </a:pPr>
            <a:r>
              <a:rPr lang="ru-RU" b="1" dirty="0" smtClean="0">
                <a:solidFill>
                  <a:schemeClr val="bg1"/>
                </a:solidFill>
              </a:rPr>
              <a:t>Г</a:t>
            </a:r>
            <a:r>
              <a:rPr lang="ru-RU" b="1" dirty="0">
                <a:solidFill>
                  <a:schemeClr val="bg1"/>
                </a:solidFill>
              </a:rPr>
              <a:t>. Процессы управления качеством рудной массы</a:t>
            </a:r>
            <a:endParaRPr lang="ru-RU" dirty="0">
              <a:solidFill>
                <a:schemeClr val="bg1"/>
              </a:solidFill>
            </a:endParaRPr>
          </a:p>
          <a:p>
            <a:pPr indent="540385">
              <a:tabLst>
                <a:tab pos="450215" algn="l"/>
              </a:tabLst>
            </a:pPr>
            <a:r>
              <a:rPr lang="ru-RU" b="1" i="1" dirty="0">
                <a:solidFill>
                  <a:schemeClr val="bg1"/>
                </a:solidFill>
              </a:rPr>
              <a:t>Процессы усреднения качества рудной массы.</a:t>
            </a:r>
            <a:r>
              <a:rPr lang="ru-RU" b="1" dirty="0">
                <a:solidFill>
                  <a:schemeClr val="bg1"/>
                </a:solidFill>
              </a:rPr>
              <a:t> Для эффективной переработки рудной массы в большинстве случаев необходимо, чтобы содержание полезных компонентов в ней было более или менее стабильным (колебания не более чем на 5-10 относительных процентов). Усреднение качества достигается регулированием порций, в которых рудная масса поступает из различных забоев. Для этого определяют качество рудной массы по забоям, рудоспускам, вагонам, бункерам и т.п., передают полученную информацию на диспетчерский пункт, а команды с диспетчерского пункта соответствующему персоналу.</a:t>
            </a:r>
            <a:endParaRPr lang="ru-RU" dirty="0">
              <a:solidFill>
                <a:schemeClr val="bg1"/>
              </a:solidFill>
            </a:endParaRPr>
          </a:p>
          <a:p>
            <a:pPr indent="540385">
              <a:tabLst>
                <a:tab pos="450215" algn="l"/>
              </a:tabLst>
            </a:pPr>
            <a:r>
              <a:rPr lang="ru-RU" b="1" i="1" dirty="0">
                <a:solidFill>
                  <a:schemeClr val="bg1"/>
                </a:solidFill>
              </a:rPr>
              <a:t>Сортировка рудной массы</a:t>
            </a:r>
            <a:r>
              <a:rPr lang="ru-RU" b="1" dirty="0">
                <a:solidFill>
                  <a:schemeClr val="bg1"/>
                </a:solidFill>
              </a:rPr>
              <a:t> – применяемое на некоторых рудниках разделение рудной массы на сорта, перерабатываемые по отдельности. Сюда же можно отнести </a:t>
            </a:r>
            <a:r>
              <a:rPr lang="ru-RU" b="1" dirty="0" err="1">
                <a:solidFill>
                  <a:schemeClr val="bg1"/>
                </a:solidFill>
              </a:rPr>
              <a:t>породоотборку</a:t>
            </a:r>
            <a:r>
              <a:rPr lang="ru-RU" b="1" dirty="0">
                <a:solidFill>
                  <a:schemeClr val="bg1"/>
                </a:solidFill>
              </a:rPr>
              <a:t>, т.е. удаление из рудной массы кусков пустой породы. Сортировку осуществляют геофизическими методами (как, например, по интенсивности радиоактивного излучения), по крупности или визуально; делают это в очистных блоках и на специальных установках под землей и на поверхности.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3723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48680"/>
            <a:ext cx="8291264" cy="5760680"/>
          </a:xfrm>
        </p:spPr>
        <p:txBody>
          <a:bodyPr>
            <a:normAutofit fontScale="77500" lnSpcReduction="20000"/>
          </a:bodyPr>
          <a:lstStyle/>
          <a:p>
            <a:pPr indent="540385">
              <a:tabLst>
                <a:tab pos="450215" algn="l"/>
              </a:tabLst>
            </a:pPr>
            <a:r>
              <a:rPr lang="ru-RU" b="1" dirty="0">
                <a:solidFill>
                  <a:schemeClr val="bg1"/>
                </a:solidFill>
              </a:rPr>
              <a:t>Д. процессы перемещения пустой породы вне проходческого забоя</a:t>
            </a:r>
            <a:endParaRPr lang="ru-RU" dirty="0">
              <a:solidFill>
                <a:schemeClr val="bg1"/>
              </a:solidFill>
            </a:endParaRPr>
          </a:p>
          <a:p>
            <a:pPr indent="540385">
              <a:tabLst>
                <a:tab pos="450215" algn="l"/>
              </a:tabLst>
            </a:pPr>
            <a:r>
              <a:rPr lang="ru-RU" b="1" i="1" dirty="0">
                <a:solidFill>
                  <a:schemeClr val="bg1"/>
                </a:solidFill>
              </a:rPr>
              <a:t>Транспорт пустой породы</a:t>
            </a:r>
            <a:r>
              <a:rPr lang="ru-RU" b="1" dirty="0">
                <a:solidFill>
                  <a:schemeClr val="bg1"/>
                </a:solidFill>
              </a:rPr>
              <a:t> (или некондиционной руды) перемещение ее от проходческого забоя до шахтного ствола или </a:t>
            </a:r>
            <a:r>
              <a:rPr lang="ru-RU" b="1" dirty="0" err="1">
                <a:solidFill>
                  <a:schemeClr val="bg1"/>
                </a:solidFill>
              </a:rPr>
              <a:t>породоспуска</a:t>
            </a:r>
            <a:r>
              <a:rPr lang="ru-RU" b="1" dirty="0">
                <a:solidFill>
                  <a:schemeClr val="bg1"/>
                </a:solidFill>
              </a:rPr>
              <a:t>, удаленного от проходческого забоя. Осуществляется электровозами в вагонах или самоходными пневмоколесными машинами, если их используют при проходке выработок.</a:t>
            </a:r>
            <a:endParaRPr lang="ru-RU" dirty="0">
              <a:solidFill>
                <a:schemeClr val="bg1"/>
              </a:solidFill>
            </a:endParaRPr>
          </a:p>
          <a:p>
            <a:pPr indent="540385">
              <a:tabLst>
                <a:tab pos="450215" algn="l"/>
              </a:tabLst>
            </a:pPr>
            <a:r>
              <a:rPr lang="ru-RU" b="1" i="1" dirty="0">
                <a:solidFill>
                  <a:schemeClr val="bg1"/>
                </a:solidFill>
              </a:rPr>
              <a:t>Подъем пустой породы</a:t>
            </a:r>
            <a:r>
              <a:rPr lang="ru-RU" b="1" dirty="0">
                <a:solidFill>
                  <a:schemeClr val="bg1"/>
                </a:solidFill>
              </a:rPr>
              <a:t> осуществляют по вертикальным или наклонным шахтным стволам в клетях, скипах или автосамосвалах.</a:t>
            </a:r>
            <a:endParaRPr lang="ru-RU" dirty="0">
              <a:solidFill>
                <a:schemeClr val="bg1"/>
              </a:solidFill>
            </a:endParaRPr>
          </a:p>
          <a:p>
            <a:pPr indent="540385">
              <a:tabLst>
                <a:tab pos="450215" algn="l"/>
              </a:tabLst>
            </a:pPr>
            <a:r>
              <a:rPr lang="ru-RU" b="1" i="1" dirty="0">
                <a:solidFill>
                  <a:schemeClr val="bg1"/>
                </a:solidFill>
              </a:rPr>
              <a:t>Образование породных отвалов</a:t>
            </a:r>
            <a:r>
              <a:rPr lang="ru-RU" b="1" dirty="0">
                <a:solidFill>
                  <a:schemeClr val="bg1"/>
                </a:solidFill>
              </a:rPr>
              <a:t> – работы по размещению на земной поверхности выданной из шахты пустой породы. Породу размещают в плоских или конусных отвалах либо сваливают в зону сдвижения пород. От шахтного ствола доставляют породу в отвалы автомашинами, электровозами в вагонах, конвейерами или по подвесной канатной дороге.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308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540385" algn="just">
              <a:spcAft>
                <a:spcPts val="1000"/>
              </a:spcAft>
              <a:tabLst>
                <a:tab pos="450215" algn="l"/>
              </a:tabLst>
            </a:pPr>
            <a:r>
              <a:rPr lang="en-US" sz="2000" b="1" u="sng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II</a:t>
            </a:r>
            <a:r>
              <a:rPr lang="ru-RU" sz="2000" b="1" u="sng" dirty="0">
                <a:solidFill>
                  <a:srgbClr val="C00000"/>
                </a:solidFill>
                <a:ea typeface="Calibri"/>
                <a:cs typeface="Times New Roman"/>
              </a:rPr>
              <a:t>. Вспомогательные производственные процессы (обеспечивают возможность выполнения производственных процессов) </a:t>
            </a:r>
            <a:endParaRPr lang="ru-RU" sz="2000" b="1" u="sng" dirty="0">
              <a:solidFill>
                <a:srgbClr val="C00000"/>
              </a:solidFill>
              <a:latin typeface="Calibri"/>
              <a:ea typeface="Calibri"/>
              <a:cs typeface="Times New Roman"/>
            </a:endParaRPr>
          </a:p>
          <a:p>
            <a:r>
              <a:rPr lang="ru-RU" sz="2000" b="1" dirty="0">
                <a:solidFill>
                  <a:schemeClr val="bg1"/>
                </a:solidFill>
                <a:ea typeface="Calibri"/>
              </a:rPr>
              <a:t>А. Монтажные и ремонтные </a:t>
            </a:r>
            <a:r>
              <a:rPr lang="ru-RU" sz="2000" b="1" dirty="0" smtClean="0">
                <a:solidFill>
                  <a:schemeClr val="bg1"/>
                </a:solidFill>
                <a:ea typeface="Calibri"/>
              </a:rPr>
              <a:t>работы</a:t>
            </a:r>
            <a:endParaRPr lang="en-US" sz="2000" b="1" dirty="0" smtClean="0">
              <a:solidFill>
                <a:schemeClr val="bg1"/>
              </a:solidFill>
              <a:ea typeface="Calibri"/>
            </a:endParaRPr>
          </a:p>
          <a:p>
            <a:r>
              <a:rPr lang="ru-RU" sz="2000" b="1" dirty="0">
                <a:solidFill>
                  <a:schemeClr val="bg1"/>
                </a:solidFill>
              </a:rPr>
              <a:t>Б. Транспортирование людей, материалов и оборудования</a:t>
            </a:r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b="1" dirty="0">
                <a:solidFill>
                  <a:schemeClr val="bg1"/>
                </a:solidFill>
              </a:rPr>
              <a:t>В. Процессы энергоснабжения, вентиляции и водоотлива</a:t>
            </a:r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b="1" dirty="0">
                <a:solidFill>
                  <a:schemeClr val="bg1"/>
                </a:solidFill>
              </a:rPr>
              <a:t>Г. Геолого-маркшейдерские работы</a:t>
            </a:r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b="1" dirty="0">
                <a:solidFill>
                  <a:schemeClr val="bg1"/>
                </a:solidFill>
              </a:rPr>
              <a:t>Д. Прочие вспомогательные работы — обслуживание складов материалов и оборудования, бытового комбината и т.п.</a:t>
            </a:r>
            <a:endParaRPr lang="ru-RU" sz="2000" dirty="0">
              <a:solidFill>
                <a:schemeClr val="bg1"/>
              </a:solidFill>
            </a:endParaRPr>
          </a:p>
          <a:p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8586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13</TotalTime>
  <Words>778</Words>
  <Application>Microsoft Office PowerPoint</Application>
  <PresentationFormat>Экран (4:3)</PresentationFormat>
  <Paragraphs>27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Апекс</vt:lpstr>
      <vt:lpstr>    КЛАССИФИКАЦИЯ ПРОИЗВОДСТВЕННЫХ ПРОЦЕССОВ ПОДЗЕМНЫХ ГОРНЫХ РАБОТ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КЛАССИФИКАЦИЯ ПРОИЗВОДСТВЕННЫХ ПРОЦЕССОВ ПОДЗЕМНЫХ ГОРНЫХ РАБОТ</dc:title>
  <dc:creator>Samsung</dc:creator>
  <cp:lastModifiedBy>Samsung</cp:lastModifiedBy>
  <cp:revision>2</cp:revision>
  <dcterms:created xsi:type="dcterms:W3CDTF">2017-01-19T14:24:35Z</dcterms:created>
  <dcterms:modified xsi:type="dcterms:W3CDTF">2017-01-19T14:37:55Z</dcterms:modified>
</cp:coreProperties>
</file>